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5" autoAdjust="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41BDA-BDF1-468B-BF13-E02AB1831D01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DCE9C-B1D5-411D-B2B7-C08A4D9CF3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5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A999AB-1BA1-40CA-832B-BA303AB62379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4A02DD-76C1-450D-A20A-C9B894B29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llegespot.files.wordpress.com/2009/05/no-personality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atfoundation.org/mood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2.bp.blogspot.com/_PEfomNRz4SQ/Smc_jzWF7UI/AAAAAAAAAF0/AI8h4wJvZ5I/s400/6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mpactlab.com/wp-content/uploads/2008/05/entrepreneur_001.jpg?w=333&amp;h=4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rielnet.com/topics2/isbs-99/apas_installation_instruction/personalit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1214446"/>
          </a:xfrm>
        </p:spPr>
        <p:txBody>
          <a:bodyPr>
            <a:noAutofit/>
          </a:bodyPr>
          <a:lstStyle/>
          <a:p>
            <a:r>
              <a:rPr lang="ru-RU" sz="6000" dirty="0" smtClean="0"/>
              <a:t>Теории личности</a:t>
            </a:r>
            <a:endParaRPr lang="ru-RU" sz="6000" dirty="0"/>
          </a:p>
        </p:txBody>
      </p:sp>
      <p:pic>
        <p:nvPicPr>
          <p:cNvPr id="4" name="i-main-pic" descr="Картинка 365 из 17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3238"/>
            <a:ext cx="8569325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1142984"/>
            <a:ext cx="3214710" cy="471490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Высокие оценки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Доверчивый</a:t>
            </a:r>
            <a:br>
              <a:rPr lang="ru-RU" sz="2800" dirty="0" smtClean="0"/>
            </a:br>
            <a:r>
              <a:rPr lang="ru-RU" sz="2800" dirty="0" smtClean="0"/>
              <a:t>Терпеливый</a:t>
            </a:r>
            <a:br>
              <a:rPr lang="ru-RU" sz="2800" dirty="0" smtClean="0"/>
            </a:br>
            <a:r>
              <a:rPr lang="ru-RU" sz="2800" dirty="0" smtClean="0"/>
              <a:t>Добродушный</a:t>
            </a:r>
            <a:br>
              <a:rPr lang="ru-RU" sz="2800" dirty="0" smtClean="0"/>
            </a:br>
            <a:r>
              <a:rPr lang="ru-RU" sz="2800" dirty="0" smtClean="0"/>
              <a:t>Снисходительный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043230" cy="382906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Низкие оценки</a:t>
            </a:r>
          </a:p>
          <a:p>
            <a:endParaRPr lang="ru-RU" b="1" dirty="0" smtClean="0"/>
          </a:p>
          <a:p>
            <a:r>
              <a:rPr lang="ru-RU" dirty="0" smtClean="0"/>
              <a:t>Подозрительный</a:t>
            </a:r>
          </a:p>
          <a:p>
            <a:r>
              <a:rPr lang="ru-RU" dirty="0" smtClean="0"/>
              <a:t>Критичный</a:t>
            </a:r>
          </a:p>
          <a:p>
            <a:r>
              <a:rPr lang="ru-RU" dirty="0" smtClean="0"/>
              <a:t>Безжалостный</a:t>
            </a:r>
          </a:p>
          <a:p>
            <a:r>
              <a:rPr lang="ru-RU" dirty="0" smtClean="0"/>
              <a:t>Раздражительный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7" descr="http://www.impactlab.com/wp-content/uploads/2008/05/entrepreneur_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714884"/>
            <a:ext cx="3168650" cy="19288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857356" y="50004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Доброжелательность 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214422"/>
            <a:ext cx="3614734" cy="35004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Высокие оценки</a:t>
            </a:r>
            <a:br>
              <a:rPr lang="ru-RU" sz="2800" b="1" dirty="0" smtClean="0"/>
            </a:br>
            <a:r>
              <a:rPr lang="ru-RU" sz="2800" b="1" dirty="0" smtClean="0"/>
              <a:t>*</a:t>
            </a:r>
            <a:r>
              <a:rPr lang="ru-RU" sz="2800" dirty="0" smtClean="0"/>
              <a:t>Сознательный</a:t>
            </a:r>
            <a:br>
              <a:rPr lang="ru-RU" sz="2800" dirty="0" smtClean="0"/>
            </a:br>
            <a:r>
              <a:rPr lang="ru-RU" sz="2800" dirty="0" smtClean="0"/>
              <a:t>*Трудолюбивый</a:t>
            </a:r>
            <a:br>
              <a:rPr lang="ru-RU" sz="2800" dirty="0" smtClean="0"/>
            </a:br>
            <a:r>
              <a:rPr lang="ru-RU" sz="2800" dirty="0" smtClean="0"/>
              <a:t>*Организованный</a:t>
            </a:r>
            <a:br>
              <a:rPr lang="ru-RU" sz="2800" dirty="0" smtClean="0"/>
            </a:br>
            <a:r>
              <a:rPr lang="ru-RU" sz="2800" dirty="0" smtClean="0"/>
              <a:t>*Пунктуальный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400288" cy="318612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Низкие оценки</a:t>
            </a:r>
          </a:p>
          <a:p>
            <a:r>
              <a:rPr lang="ru-RU" dirty="0" smtClean="0"/>
              <a:t>Небрежный</a:t>
            </a:r>
          </a:p>
          <a:p>
            <a:r>
              <a:rPr lang="ru-RU" dirty="0" smtClean="0"/>
              <a:t>Ленивый</a:t>
            </a:r>
          </a:p>
          <a:p>
            <a:r>
              <a:rPr lang="ru-RU" dirty="0" smtClean="0"/>
              <a:t>Неорганизованный</a:t>
            </a:r>
          </a:p>
          <a:p>
            <a:r>
              <a:rPr lang="ru-RU" dirty="0" smtClean="0"/>
              <a:t>Непунктуальный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4" name="i-main-pic" descr="Картинка 11 из 1397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105275"/>
            <a:ext cx="4681538" cy="2609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143108" y="64291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Добросовестность 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428736"/>
            <a:ext cx="4143372" cy="421484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Высокие оценки</a:t>
            </a:r>
            <a:br>
              <a:rPr lang="ru-RU" sz="2800" b="1" dirty="0" smtClean="0"/>
            </a:br>
            <a:r>
              <a:rPr lang="ru-RU" sz="2800" dirty="0" smtClean="0"/>
              <a:t>Беспокойный</a:t>
            </a:r>
            <a:br>
              <a:rPr lang="ru-RU" sz="2800" dirty="0" smtClean="0"/>
            </a:br>
            <a:r>
              <a:rPr lang="ru-RU" sz="2800" dirty="0" smtClean="0"/>
              <a:t>Неуравновешенный</a:t>
            </a:r>
            <a:br>
              <a:rPr lang="ru-RU" sz="2800" dirty="0" smtClean="0"/>
            </a:br>
            <a:r>
              <a:rPr lang="ru-RU" sz="2800" dirty="0" smtClean="0"/>
              <a:t>Стеснительный</a:t>
            </a:r>
            <a:br>
              <a:rPr lang="ru-RU" sz="2800" dirty="0" smtClean="0"/>
            </a:br>
            <a:r>
              <a:rPr lang="ru-RU" sz="2800" dirty="0" smtClean="0"/>
              <a:t>Эмоциональный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471726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Низкие оценки</a:t>
            </a:r>
          </a:p>
          <a:p>
            <a:r>
              <a:rPr lang="ru-RU" dirty="0" smtClean="0"/>
              <a:t>Спокойный</a:t>
            </a:r>
          </a:p>
          <a:p>
            <a:r>
              <a:rPr lang="ru-RU" dirty="0" smtClean="0"/>
              <a:t>Уравновешенный</a:t>
            </a:r>
          </a:p>
          <a:p>
            <a:r>
              <a:rPr lang="ru-RU" dirty="0" smtClean="0"/>
              <a:t>Расслабленный</a:t>
            </a:r>
          </a:p>
          <a:p>
            <a:r>
              <a:rPr lang="ru-RU" dirty="0" smtClean="0"/>
              <a:t>Неэмоциональный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4" name="i-main-pic" descr="Картинка 73 из 1397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89363"/>
            <a:ext cx="2603500" cy="3068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28860" y="642918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Нейротизм</a:t>
            </a:r>
            <a:r>
              <a:rPr lang="ru-RU" sz="4000" dirty="0" smtClean="0"/>
              <a:t> 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1928802"/>
            <a:ext cx="3186106" cy="421484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Высокие оценки</a:t>
            </a:r>
            <a:br>
              <a:rPr lang="ru-RU" sz="2800" b="1" dirty="0" smtClean="0"/>
            </a:br>
            <a:r>
              <a:rPr lang="ru-RU" sz="2800" dirty="0" smtClean="0"/>
              <a:t>Мечтательный</a:t>
            </a:r>
            <a:br>
              <a:rPr lang="ru-RU" sz="2800" dirty="0" smtClean="0"/>
            </a:br>
            <a:r>
              <a:rPr lang="ru-RU" sz="2800" dirty="0" smtClean="0"/>
              <a:t>Творческий</a:t>
            </a:r>
            <a:br>
              <a:rPr lang="ru-RU" sz="2800" dirty="0" smtClean="0"/>
            </a:br>
            <a:r>
              <a:rPr lang="ru-RU" sz="2800" dirty="0" smtClean="0"/>
              <a:t>Оригинальный</a:t>
            </a:r>
            <a:br>
              <a:rPr lang="ru-RU" sz="2800" dirty="0" smtClean="0"/>
            </a:br>
            <a:r>
              <a:rPr lang="ru-RU" sz="2800" dirty="0" smtClean="0"/>
              <a:t>Любопытный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2257412" cy="398304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Низкие оценки</a:t>
            </a:r>
          </a:p>
          <a:p>
            <a:r>
              <a:rPr lang="ru-RU" dirty="0" smtClean="0"/>
              <a:t>Приземленный</a:t>
            </a:r>
          </a:p>
          <a:p>
            <a:r>
              <a:rPr lang="ru-RU" dirty="0" smtClean="0"/>
              <a:t>Нетворческий</a:t>
            </a:r>
          </a:p>
          <a:p>
            <a:r>
              <a:rPr lang="ru-RU" dirty="0" smtClean="0"/>
              <a:t>Нелюбопытный</a:t>
            </a:r>
          </a:p>
          <a:p>
            <a:r>
              <a:rPr lang="ru-RU" dirty="0" smtClean="0"/>
              <a:t>Конвенциональный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4" name="i-main-pic" descr="Картинка 55 из 17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000636"/>
            <a:ext cx="3143272" cy="15001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928794" y="642918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Открытость опыту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Фрейд</a:t>
            </a:r>
            <a:r>
              <a:rPr lang="ru-RU" sz="3600" dirty="0" smtClean="0"/>
              <a:t> представлял личность как динамическую систему, управляемую тремя психическими структурами: </a:t>
            </a:r>
            <a:r>
              <a:rPr lang="ru-RU" sz="3600" b="1" dirty="0" smtClean="0"/>
              <a:t>ид, эго</a:t>
            </a:r>
            <a:r>
              <a:rPr lang="ru-RU" sz="3600" dirty="0" smtClean="0"/>
              <a:t> и </a:t>
            </a:r>
            <a:r>
              <a:rPr lang="ru-RU" sz="3600" b="1" dirty="0" err="1" smtClean="0"/>
              <a:t>суперэго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3257544" cy="342902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Психоанализ</a:t>
            </a:r>
            <a:r>
              <a:rPr lang="ru-RU" sz="2800" dirty="0" smtClean="0"/>
              <a:t> – наиболее известный </a:t>
            </a:r>
            <a:r>
              <a:rPr lang="ru-RU" sz="2800" dirty="0" err="1" smtClean="0"/>
              <a:t>психодинамический</a:t>
            </a:r>
            <a:r>
              <a:rPr lang="ru-RU" sz="2800" dirty="0" smtClean="0"/>
              <a:t> подход, разработанный З.</a:t>
            </a:r>
            <a:r>
              <a:rPr lang="ru-RU" sz="2800" b="1" dirty="0" smtClean="0"/>
              <a:t>Фрейдом</a:t>
            </a:r>
            <a:r>
              <a:rPr lang="ru-RU" sz="28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ebspace.ship.edu/cgboer/sigm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357430"/>
            <a:ext cx="3208342" cy="42449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… это присущая индивиду совокупность уникальных и относительно стабильных моделей поведения.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ew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14818"/>
            <a:ext cx="6286544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28794" y="714356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Личность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14620"/>
            <a:ext cx="5400684" cy="3286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… стиль поведения личности, определяемый группой взаимосвязанных черт.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-main-pic" descr="Картинка 17 из 170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282" y="2571744"/>
            <a:ext cx="3214710" cy="3786213"/>
          </a:xfrm>
        </p:spPr>
      </p:pic>
      <p:sp>
        <p:nvSpPr>
          <p:cNvPr id="5" name="TextBox 4"/>
          <p:cNvSpPr txBox="1"/>
          <p:nvPr/>
        </p:nvSpPr>
        <p:spPr>
          <a:xfrm>
            <a:off x="2357422" y="785794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Тип личности 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2471726" cy="3929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 1921 году швейцарский психолог Карл Юнг </a:t>
            </a:r>
            <a:r>
              <a:rPr lang="en-US" sz="2400" dirty="0" smtClean="0"/>
              <a:t>(Carl Jung) </a:t>
            </a:r>
            <a:r>
              <a:rPr lang="ru-RU" sz="2400" dirty="0" smtClean="0"/>
              <a:t>предположил, что все люди могут быть отнесены к одному из типов личности в зависимости от типа мышления.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Picture 7" descr="i?id=138072950-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00174"/>
            <a:ext cx="4929222" cy="46434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3108" y="57148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Типология К.Юнга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4186238" cy="4500594"/>
          </a:xfrm>
        </p:spPr>
        <p:txBody>
          <a:bodyPr>
            <a:normAutofit/>
          </a:bodyPr>
          <a:lstStyle/>
          <a:p>
            <a:pPr marL="609600" indent="-609600"/>
            <a:r>
              <a:rPr lang="ru-RU" sz="2800" dirty="0" smtClean="0"/>
              <a:t>1)Теории черт</a:t>
            </a:r>
            <a:br>
              <a:rPr lang="ru-RU" sz="2800" dirty="0" smtClean="0"/>
            </a:br>
            <a:r>
              <a:rPr lang="ru-RU" sz="2800" dirty="0" smtClean="0"/>
              <a:t>2)</a:t>
            </a:r>
            <a:r>
              <a:rPr lang="ru-RU" sz="2800" dirty="0" err="1" smtClean="0"/>
              <a:t>Психодинамические</a:t>
            </a:r>
            <a:r>
              <a:rPr lang="ru-RU" sz="2800" dirty="0" smtClean="0"/>
              <a:t> теории</a:t>
            </a:r>
            <a:br>
              <a:rPr lang="ru-RU" sz="2800" dirty="0" smtClean="0"/>
            </a:br>
            <a:r>
              <a:rPr lang="ru-RU" sz="2800" dirty="0" smtClean="0"/>
              <a:t>3)</a:t>
            </a:r>
            <a:r>
              <a:rPr lang="ru-RU" sz="2800" dirty="0" err="1" smtClean="0"/>
              <a:t>Бихевиористские</a:t>
            </a:r>
            <a:r>
              <a:rPr lang="ru-RU" sz="2800" dirty="0" smtClean="0"/>
              <a:t> теории</a:t>
            </a:r>
            <a:br>
              <a:rPr lang="ru-RU" sz="2800" dirty="0" smtClean="0"/>
            </a:br>
            <a:r>
              <a:rPr lang="ru-RU" sz="2800" dirty="0" smtClean="0"/>
              <a:t>4)Теории социального </a:t>
            </a:r>
            <a:r>
              <a:rPr lang="ru-RU" sz="2800" dirty="0" err="1" smtClean="0"/>
              <a:t>научения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5)Гуманистические теории</a:t>
            </a:r>
          </a:p>
        </p:txBody>
      </p:sp>
      <p:pic>
        <p:nvPicPr>
          <p:cNvPr id="4" name="Picture 5" descr="Картинка 76 из 59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29256" y="2214554"/>
            <a:ext cx="3408504" cy="37147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85852" y="1000108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Теории личности 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1785926"/>
            <a:ext cx="4614866" cy="442915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Общие черты</a:t>
            </a:r>
            <a:br>
              <a:rPr lang="ru-RU" sz="3600" dirty="0" smtClean="0"/>
            </a:br>
            <a:r>
              <a:rPr lang="ru-RU" sz="3600" dirty="0" smtClean="0"/>
              <a:t>Индивидуальные черты:</a:t>
            </a:r>
            <a:br>
              <a:rPr lang="ru-RU" sz="3600" dirty="0" smtClean="0"/>
            </a:br>
            <a:r>
              <a:rPr lang="ru-RU" sz="3600" dirty="0" smtClean="0"/>
              <a:t>1)Кардинальная черта</a:t>
            </a:r>
            <a:br>
              <a:rPr lang="ru-RU" sz="3600" dirty="0" smtClean="0"/>
            </a:br>
            <a:r>
              <a:rPr lang="ru-RU" sz="3600" dirty="0" smtClean="0"/>
              <a:t>2)Центральные черты</a:t>
            </a:r>
            <a:br>
              <a:rPr lang="ru-RU" sz="3600" dirty="0" smtClean="0"/>
            </a:br>
            <a:r>
              <a:rPr lang="ru-RU" sz="3600" dirty="0" smtClean="0"/>
              <a:t>3)Вторичные черты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ebspace.ship.edu/cgboer/allport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2214554"/>
            <a:ext cx="2928958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14480" y="642918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Теория черт Г. </a:t>
            </a:r>
            <a:r>
              <a:rPr lang="ru-RU" sz="3200" dirty="0" err="1" smtClean="0"/>
              <a:t>Оллпорта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3328982" cy="4071966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Опросник</a:t>
            </a:r>
            <a:r>
              <a:rPr lang="ru-RU" sz="2400" dirty="0" smtClean="0"/>
              <a:t> 16 PF был создан американским психологом Р. </a:t>
            </a:r>
            <a:r>
              <a:rPr lang="ru-RU" sz="2400" dirty="0" err="1" smtClean="0"/>
              <a:t>Кэттелом</a:t>
            </a:r>
            <a:r>
              <a:rPr lang="ru-RU" sz="2400" dirty="0" smtClean="0"/>
              <a:t> (R. </a:t>
            </a:r>
            <a:r>
              <a:rPr lang="ru-RU" sz="2400" dirty="0" err="1" smtClean="0"/>
              <a:t>Cattell</a:t>
            </a:r>
            <a:r>
              <a:rPr lang="ru-RU" sz="2400" dirty="0" smtClean="0"/>
              <a:t>) и впервые опубликован в 1957г.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основе поверхностных черт он определял глубинные черты личности.</a:t>
            </a:r>
            <a:endParaRPr lang="ru-RU" sz="2400" dirty="0"/>
          </a:p>
        </p:txBody>
      </p:sp>
      <p:pic>
        <p:nvPicPr>
          <p:cNvPr id="4" name="Picture 7" descr="i?id=16315639-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4876" y="1285860"/>
            <a:ext cx="3434037" cy="4708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43042" y="64291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Теория черт </a:t>
            </a:r>
            <a:r>
              <a:rPr lang="ru-RU" sz="3600" dirty="0" err="1" smtClean="0"/>
              <a:t>Р.Б.Кэттела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sz="3600" dirty="0"/>
              <a:t>Л</a:t>
            </a:r>
            <a:r>
              <a:rPr lang="ru-RU" sz="3600" dirty="0" smtClean="0"/>
              <a:t>ичность человека включает в себя пять общих и относительно независимых черт:</a:t>
            </a:r>
            <a:r>
              <a:rPr lang="ru-RU" dirty="0" smtClean="0"/>
              <a:t> 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экстраверсию,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доброжелательность, 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добросовестность,  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dirty="0" err="1" smtClean="0"/>
              <a:t>нейротизм</a:t>
            </a:r>
            <a:r>
              <a:rPr lang="ru-RU" dirty="0" smtClean="0"/>
              <a:t>, 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открытость опыту.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1928802"/>
            <a:ext cx="3757610" cy="4429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Высокие оценки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Компанейский</a:t>
            </a:r>
            <a:br>
              <a:rPr lang="ru-RU" dirty="0" smtClean="0"/>
            </a:br>
            <a:r>
              <a:rPr lang="ru-RU" dirty="0" smtClean="0"/>
              <a:t>Общительный</a:t>
            </a:r>
            <a:br>
              <a:rPr lang="ru-RU" dirty="0" smtClean="0"/>
            </a:br>
            <a:r>
              <a:rPr lang="ru-RU" dirty="0" smtClean="0"/>
              <a:t>Активный</a:t>
            </a:r>
            <a:br>
              <a:rPr lang="ru-RU" dirty="0" smtClean="0"/>
            </a:br>
            <a:r>
              <a:rPr lang="ru-RU" dirty="0" smtClean="0"/>
              <a:t>Нежный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686040" cy="4525963"/>
          </a:xfrm>
        </p:spPr>
        <p:txBody>
          <a:bodyPr/>
          <a:lstStyle/>
          <a:p>
            <a:r>
              <a:rPr lang="ru-RU" b="1" dirty="0" smtClean="0"/>
              <a:t>Низкие оценки</a:t>
            </a:r>
          </a:p>
          <a:p>
            <a:endParaRPr lang="ru-RU" b="1" dirty="0" smtClean="0"/>
          </a:p>
          <a:p>
            <a:r>
              <a:rPr lang="ru-RU" dirty="0" smtClean="0"/>
              <a:t>Спокойный</a:t>
            </a:r>
          </a:p>
          <a:p>
            <a:r>
              <a:rPr lang="ru-RU" dirty="0" smtClean="0"/>
              <a:t>Пассивный</a:t>
            </a:r>
          </a:p>
          <a:p>
            <a:r>
              <a:rPr lang="ru-RU" dirty="0" smtClean="0"/>
              <a:t>Замкнутый</a:t>
            </a:r>
          </a:p>
          <a:p>
            <a:r>
              <a:rPr lang="ru-RU" dirty="0" smtClean="0"/>
              <a:t>Склонный к уединению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571480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Экстраверсия :</a:t>
            </a:r>
            <a:endParaRPr lang="ru-RU" sz="3600" dirty="0"/>
          </a:p>
        </p:txBody>
      </p:sp>
      <p:pic>
        <p:nvPicPr>
          <p:cNvPr id="5" name="Рисунок 25" descr="http://www.arielnet.com/topics2/isbs-99/apas_installation_instruction/person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357298"/>
            <a:ext cx="2143140" cy="25161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31ACBB-FF04-4596-BA1B-244FA3D6DEF4}"/>
</file>

<file path=customXml/itemProps2.xml><?xml version="1.0" encoding="utf-8"?>
<ds:datastoreItem xmlns:ds="http://schemas.openxmlformats.org/officeDocument/2006/customXml" ds:itemID="{C97891B9-4538-44FB-9060-1F046F08E8C4}"/>
</file>

<file path=customXml/itemProps3.xml><?xml version="1.0" encoding="utf-8"?>
<ds:datastoreItem xmlns:ds="http://schemas.openxmlformats.org/officeDocument/2006/customXml" ds:itemID="{CE761DBE-D46A-4A47-9A97-F9617E72AE0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189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Презентация PowerPoint</vt:lpstr>
      <vt:lpstr>… это присущая индивиду совокупность уникальных и относительно стабильных моделей поведения. </vt:lpstr>
      <vt:lpstr>… стиль поведения личности, определяемый группой взаимосвязанных черт. </vt:lpstr>
      <vt:lpstr>В 1921 году швейцарский психолог Карл Юнг (Carl Jung) предположил, что все люди могут быть отнесены к одному из типов личности в зависимости от типа мышления. </vt:lpstr>
      <vt:lpstr>1)Теории черт 2)Психодинамические теории 3)Бихевиористские теории 4)Теории социального научения 5)Гуманистические теории</vt:lpstr>
      <vt:lpstr>Общие черты Индивидуальные черты: 1)Кардинальная черта 2)Центральные черты 3)Вторичные черты </vt:lpstr>
      <vt:lpstr>Опросник 16 PF был создан американским психологом Р. Кэттелом (R. Cattell) и впервые опубликован в 1957г.   На основе поверхностных черт он определял глубинные черты личности.</vt:lpstr>
      <vt:lpstr>Презентация PowerPoint</vt:lpstr>
      <vt:lpstr>Высокие оценки  Компанейский Общительный Активный Нежный  </vt:lpstr>
      <vt:lpstr>Высокие оценки  Доверчивый Терпеливый Добродушный Снисходительный  </vt:lpstr>
      <vt:lpstr>Высокие оценки *Сознательный *Трудолюбивый *Организованный *Пунктуальный </vt:lpstr>
      <vt:lpstr>Высокие оценки Беспокойный Неуравновешенный Стеснительный Эмоциональный  </vt:lpstr>
      <vt:lpstr>Высокие оценки Мечтательный Творческий Оригинальный Любопытный  </vt:lpstr>
      <vt:lpstr>Фрейд представлял личность как динамическую систему, управляемую тремя психическими структурами: ид, эго и суперэго.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комп</cp:lastModifiedBy>
  <cp:revision>9</cp:revision>
  <dcterms:created xsi:type="dcterms:W3CDTF">2012-09-24T22:14:01Z</dcterms:created>
  <dcterms:modified xsi:type="dcterms:W3CDTF">2013-10-06T20:27:49Z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